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νότητα χωρίς τίτλο" id="{80D64DAA-3CDF-4ECC-BBAD-1F83F39E8ED2}">
          <p14:sldIdLst>
            <p14:sldId id="256"/>
            <p14:sldId id="257"/>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4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3/21/2021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02385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3/21/2021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7796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3/21/2021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1652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a:buFont typeface="+mj-lt"/>
              <a:buAutoNum type="arabicPeriod"/>
              <a:defRPr/>
            </a:lvl1pPr>
            <a:lvl2pPr marL="228600" indent="-228600">
              <a:buFont typeface="+mj-lt"/>
              <a:buAutoNum type="arabicPeriod"/>
              <a:defRPr/>
            </a:lvl2pPr>
            <a:lvl3pPr marL="228600">
              <a:buFont typeface="+mj-lt"/>
              <a:buAutoNum type="arabicPeriod"/>
              <a:defRPr/>
            </a:lvl3pPr>
            <a:lvl4pPr marL="228600" indent="-228600">
              <a:buFont typeface="+mj-lt"/>
              <a:buAutoNum type="arabicPeriod"/>
              <a:defRPr/>
            </a:lvl4pPr>
            <a:lvl5pPr marL="2286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3/21/2021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5982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3/21/2021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7197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3/21/2021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9263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3/21/2021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1567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3/21/2021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00073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3/21/2021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6579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3/21/2021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753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3/21/2021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429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3/21/2021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017539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F8DD0EAF-BF73-48D8-A426-3085C4B88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ight Triangle 29">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3" name="Straight Connector 3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Τίτλος 1">
            <a:extLst>
              <a:ext uri="{FF2B5EF4-FFF2-40B4-BE49-F238E27FC236}">
                <a16:creationId xmlns:a16="http://schemas.microsoft.com/office/drawing/2014/main" id="{DDE841DF-F731-434C-BE75-9DE0AA146A94}"/>
              </a:ext>
            </a:extLst>
          </p:cNvPr>
          <p:cNvSpPr>
            <a:spLocks noGrp="1"/>
          </p:cNvSpPr>
          <p:nvPr>
            <p:ph type="ctrTitle"/>
          </p:nvPr>
        </p:nvSpPr>
        <p:spPr>
          <a:xfrm>
            <a:off x="483714" y="1289973"/>
            <a:ext cx="5414255" cy="2784496"/>
          </a:xfrm>
        </p:spPr>
        <p:txBody>
          <a:bodyPr>
            <a:noAutofit/>
          </a:bodyPr>
          <a:lstStyle/>
          <a:p>
            <a:pPr algn="l"/>
            <a:r>
              <a:rPr lang="el-GR" sz="4000" b="1" dirty="0">
                <a:solidFill>
                  <a:schemeClr val="tx2">
                    <a:lumMod val="50000"/>
                    <a:lumOff val="50000"/>
                    <a:alpha val="80000"/>
                  </a:schemeClr>
                </a:solidFill>
                <a:latin typeface="Arial" panose="020B0604020202020204" pitchFamily="34" charset="0"/>
                <a:cs typeface="Arial" panose="020B0604020202020204" pitchFamily="34" charset="0"/>
              </a:rPr>
              <a:t>ΦΥΣΙΚΕΣ ΚΑΤΑΣΤΡΟΦΕΣ</a:t>
            </a:r>
            <a:br>
              <a:rPr lang="el-GR" sz="4000" b="1" dirty="0">
                <a:solidFill>
                  <a:schemeClr val="tx2">
                    <a:lumMod val="50000"/>
                    <a:lumOff val="50000"/>
                    <a:alpha val="80000"/>
                  </a:schemeClr>
                </a:solidFill>
                <a:latin typeface="Arial" panose="020B0604020202020204" pitchFamily="34" charset="0"/>
                <a:cs typeface="Arial" panose="020B0604020202020204" pitchFamily="34" charset="0"/>
              </a:rPr>
            </a:br>
            <a:r>
              <a:rPr lang="el-GR" sz="4000" b="1" dirty="0">
                <a:solidFill>
                  <a:schemeClr val="tx2">
                    <a:lumMod val="50000"/>
                    <a:lumOff val="50000"/>
                    <a:alpha val="80000"/>
                  </a:schemeClr>
                </a:solidFill>
                <a:latin typeface="Arial" panose="020B0604020202020204" pitchFamily="34" charset="0"/>
                <a:cs typeface="Arial" panose="020B0604020202020204" pitchFamily="34" charset="0"/>
              </a:rPr>
              <a:t>ΤΑ ΕΝΤΟΝΑ ΦΑΙΝΟΜΕΝΑ ΤΟΥ ΤΕΛΕΥΤΑΙΟΥ ΕΝΙΑΜΗΝΟΥ ΣΤΗΝ ΕΛΛΑΔΑ</a:t>
            </a:r>
          </a:p>
        </p:txBody>
      </p:sp>
      <p:sp>
        <p:nvSpPr>
          <p:cNvPr id="3" name="Υπότιτλος 2">
            <a:extLst>
              <a:ext uri="{FF2B5EF4-FFF2-40B4-BE49-F238E27FC236}">
                <a16:creationId xmlns:a16="http://schemas.microsoft.com/office/drawing/2014/main" id="{27F285AE-B495-4A57-9F62-2368AEF29656}"/>
              </a:ext>
            </a:extLst>
          </p:cNvPr>
          <p:cNvSpPr>
            <a:spLocks noGrp="1"/>
          </p:cNvSpPr>
          <p:nvPr>
            <p:ph type="subTitle" idx="1"/>
          </p:nvPr>
        </p:nvSpPr>
        <p:spPr>
          <a:xfrm>
            <a:off x="470106" y="4055683"/>
            <a:ext cx="5414255" cy="1560594"/>
          </a:xfrm>
        </p:spPr>
        <p:txBody>
          <a:bodyPr>
            <a:noAutofit/>
          </a:bodyPr>
          <a:lstStyle/>
          <a:p>
            <a:pPr algn="l"/>
            <a:r>
              <a:rPr lang="el-GR" sz="1800" b="1" dirty="0">
                <a:solidFill>
                  <a:schemeClr val="accent6"/>
                </a:solidFill>
                <a:latin typeface="Arial" panose="020B0604020202020204" pitchFamily="34" charset="0"/>
                <a:cs typeface="Arial" panose="020B0604020202020204" pitchFamily="34" charset="0"/>
              </a:rPr>
              <a:t>Μαρία Παπαγιαννοπούλου </a:t>
            </a:r>
          </a:p>
          <a:p>
            <a:pPr algn="l"/>
            <a:r>
              <a:rPr lang="el-GR" sz="1800" b="1" dirty="0">
                <a:solidFill>
                  <a:schemeClr val="accent6"/>
                </a:solidFill>
                <a:latin typeface="Arial" panose="020B0604020202020204" pitchFamily="34" charset="0"/>
                <a:cs typeface="Arial" panose="020B0604020202020204" pitchFamily="34" charset="0"/>
              </a:rPr>
              <a:t>Β3-7</a:t>
            </a:r>
            <a:r>
              <a:rPr lang="el-GR" sz="1800" b="1" baseline="30000" dirty="0">
                <a:solidFill>
                  <a:schemeClr val="accent6"/>
                </a:solidFill>
                <a:latin typeface="Arial" panose="020B0604020202020204" pitchFamily="34" charset="0"/>
                <a:cs typeface="Arial" panose="020B0604020202020204" pitchFamily="34" charset="0"/>
              </a:rPr>
              <a:t>ο</a:t>
            </a:r>
            <a:r>
              <a:rPr lang="el-GR" sz="1800" b="1" dirty="0">
                <a:solidFill>
                  <a:schemeClr val="accent6"/>
                </a:solidFill>
                <a:latin typeface="Arial" panose="020B0604020202020204" pitchFamily="34" charset="0"/>
                <a:cs typeface="Arial" panose="020B0604020202020204" pitchFamily="34" charset="0"/>
              </a:rPr>
              <a:t> γυμνάσιο Νέας Ιωνίας</a:t>
            </a:r>
          </a:p>
          <a:p>
            <a:pPr algn="l"/>
            <a:r>
              <a:rPr lang="el-GR" sz="1800" b="1" dirty="0">
                <a:solidFill>
                  <a:schemeClr val="accent6"/>
                </a:solidFill>
                <a:latin typeface="Arial" panose="020B0604020202020204" pitchFamily="34" charset="0"/>
                <a:cs typeface="Arial" panose="020B0604020202020204" pitchFamily="34" charset="0"/>
              </a:rPr>
              <a:t>Μάρτιος 2021</a:t>
            </a:r>
          </a:p>
        </p:txBody>
      </p:sp>
      <p:pic>
        <p:nvPicPr>
          <p:cNvPr id="4" name="Picture 3">
            <a:extLst>
              <a:ext uri="{FF2B5EF4-FFF2-40B4-BE49-F238E27FC236}">
                <a16:creationId xmlns:a16="http://schemas.microsoft.com/office/drawing/2014/main" id="{3ECD76E4-80AA-4C30-A834-97569D95EFAE}"/>
              </a:ext>
            </a:extLst>
          </p:cNvPr>
          <p:cNvPicPr>
            <a:picLocks noChangeAspect="1"/>
          </p:cNvPicPr>
          <p:nvPr/>
        </p:nvPicPr>
        <p:blipFill rotWithShape="1">
          <a:blip r:embed="rId2"/>
          <a:srcRect l="33349" r="15505" b="1"/>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67382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F1EB6C-4BF9-4853-9BB7-543A9120EB32}"/>
              </a:ext>
            </a:extLst>
          </p:cNvPr>
          <p:cNvSpPr>
            <a:spLocks noGrp="1"/>
          </p:cNvSpPr>
          <p:nvPr>
            <p:ph type="title"/>
          </p:nvPr>
        </p:nvSpPr>
        <p:spPr/>
        <p:txBody>
          <a:bodyPr>
            <a:noAutofit/>
          </a:bodyPr>
          <a:lstStyle/>
          <a:p>
            <a:pPr marL="0" marR="0" lvl="0" indent="0" defTabSz="914400" rtl="0" eaLnBrk="1" fontAlgn="auto" latinLnBrk="0" hangingPunct="1">
              <a:lnSpc>
                <a:spcPct val="110000"/>
              </a:lnSpc>
              <a:spcBef>
                <a:spcPts val="1000"/>
              </a:spcBef>
              <a:spcAft>
                <a:spcPts val="0"/>
              </a:spcAft>
              <a:tabLst/>
              <a:defRPr/>
            </a:pPr>
            <a:r>
              <a:rPr kumimoji="0" lang="el-GR"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«Μάρτυρες» ακραίων φυσικών φαινομένων έγιναν κατά το τελευταίο διάστημα εκατομμύρια Έλληνες, που είδαν μέσα σε σύντομο χρονικό διάστημα αυτό που συνηθίζουμε να ονομάζουμε «μανία της φύσης».</a:t>
            </a:r>
            <a:br>
              <a:rPr kumimoji="0" lang="el-GR"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lang="el-GR" sz="2000" b="1" dirty="0"/>
          </a:p>
        </p:txBody>
      </p:sp>
      <p:sp>
        <p:nvSpPr>
          <p:cNvPr id="3" name="Θέση περιεχομένου 2">
            <a:extLst>
              <a:ext uri="{FF2B5EF4-FFF2-40B4-BE49-F238E27FC236}">
                <a16:creationId xmlns:a16="http://schemas.microsoft.com/office/drawing/2014/main" id="{976E3238-766A-484D-A9F4-BCF34431A9D8}"/>
              </a:ext>
            </a:extLst>
          </p:cNvPr>
          <p:cNvSpPr>
            <a:spLocks noGrp="1"/>
          </p:cNvSpPr>
          <p:nvPr>
            <p:ph idx="1"/>
          </p:nvPr>
        </p:nvSpPr>
        <p:spPr/>
        <p:txBody>
          <a:bodyPr>
            <a:normAutofit/>
          </a:bodyPr>
          <a:lstStyle/>
          <a:p>
            <a:pPr marL="0" indent="0" algn="just">
              <a:buNone/>
            </a:pPr>
            <a:r>
              <a:rPr lang="el-GR" sz="2100" b="0" i="0" dirty="0">
                <a:solidFill>
                  <a:schemeClr val="bg1"/>
                </a:solidFill>
                <a:effectLst/>
                <a:latin typeface="Arial" panose="020B0604020202020204" pitchFamily="34" charset="0"/>
              </a:rPr>
              <a:t>Η αλήθεια είναι πως η επιστημονική κοινότητα καταγράφει όσα συμβαίνουν και με ψύχραιμη οπτική επιχειρεί την «αποκωδικοποίησή» τους. Εκεί που εμείς οι «απλοί πολίτες» μπορεί να βλέπουμε ακόμα και την καταστροφή του πλανήτη, οι επιστήμονες μπορούν να διακρίνουν πως μπαίνουμε σε μία εντελώς διαφορετική φάση του κλίματος της Γης. Διακρίνουν και αναγνωρίζουν πως διανύουμε μία περίοδο «κλιματικής κρίσης», η οποία χαρακτηρίζεται από φαινόμενα μεγάλης έντασης και συχνότητας, των οποίων οι συνέπειες επηρεάζουν τις ανθρώπινες κοινωνίες σε όλο και μεγαλύτερο βαθμό.</a:t>
            </a:r>
          </a:p>
          <a:p>
            <a:pPr marL="0" indent="0" algn="just">
              <a:buNone/>
            </a:pPr>
            <a:r>
              <a:rPr lang="el-GR" sz="2100" b="0" i="0" dirty="0">
                <a:solidFill>
                  <a:schemeClr val="bg1"/>
                </a:solidFill>
                <a:effectLst/>
                <a:latin typeface="Arial" panose="020B0604020202020204" pitchFamily="34" charset="0"/>
              </a:rPr>
              <a:t>Συγκεκριμένα, εξετάζοντας τα φυσικά φαινόμενα της περιοχής μας από τον περασμένο Αύγουστο έως σήμερα, δεν μπορούμε παρά να σταθούμε στις εξής, σημαντικότερες περιπτώσεις:</a:t>
            </a:r>
          </a:p>
          <a:p>
            <a:endParaRPr lang="el-GR" dirty="0"/>
          </a:p>
        </p:txBody>
      </p:sp>
    </p:spTree>
    <p:extLst>
      <p:ext uri="{BB962C8B-B14F-4D97-AF65-F5344CB8AC3E}">
        <p14:creationId xmlns:p14="http://schemas.microsoft.com/office/powerpoint/2010/main" val="415484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4AC21-93B1-40B0-B0E2-45620F37E88E}"/>
              </a:ext>
            </a:extLst>
          </p:cNvPr>
          <p:cNvSpPr>
            <a:spLocks noGrp="1"/>
          </p:cNvSpPr>
          <p:nvPr>
            <p:ph type="title"/>
          </p:nvPr>
        </p:nvSpPr>
        <p:spPr>
          <a:xfrm>
            <a:off x="836612" y="784860"/>
            <a:ext cx="3932237" cy="1173479"/>
          </a:xfrm>
        </p:spPr>
        <p:txBody>
          <a:bodyPr>
            <a:normAutofit/>
          </a:bodyPr>
          <a:lstStyle/>
          <a:p>
            <a:r>
              <a:rPr lang="el-GR" sz="2800" b="1" i="0" dirty="0">
                <a:solidFill>
                  <a:schemeClr val="bg1"/>
                </a:solidFill>
                <a:effectLst>
                  <a:outerShdw blurRad="38100" dist="38100" dir="2700000" algn="tl">
                    <a:srgbClr val="000000">
                      <a:alpha val="43137"/>
                    </a:srgbClr>
                  </a:outerShdw>
                </a:effectLst>
                <a:latin typeface="Arial" panose="020B0604020202020204" pitchFamily="34" charset="0"/>
              </a:rPr>
              <a:t>Πλημμύρες στην Εύβοια: </a:t>
            </a:r>
            <a:endParaRPr lang="el-GR" sz="2800" dirty="0">
              <a:effectLst>
                <a:outerShdw blurRad="38100" dist="38100" dir="2700000" algn="tl">
                  <a:srgbClr val="000000">
                    <a:alpha val="43137"/>
                  </a:srgbClr>
                </a:outerShdw>
              </a:effectLst>
            </a:endParaRPr>
          </a:p>
        </p:txBody>
      </p:sp>
      <p:sp>
        <p:nvSpPr>
          <p:cNvPr id="4" name="Θέση κειμένου 3">
            <a:extLst>
              <a:ext uri="{FF2B5EF4-FFF2-40B4-BE49-F238E27FC236}">
                <a16:creationId xmlns:a16="http://schemas.microsoft.com/office/drawing/2014/main" id="{FECE7A20-DC3F-446B-9914-C1EF6A106D5D}"/>
              </a:ext>
            </a:extLst>
          </p:cNvPr>
          <p:cNvSpPr>
            <a:spLocks noGrp="1"/>
          </p:cNvSpPr>
          <p:nvPr>
            <p:ph type="body" sz="half" idx="2"/>
          </p:nvPr>
        </p:nvSpPr>
        <p:spPr>
          <a:xfrm>
            <a:off x="836611" y="2194560"/>
            <a:ext cx="3932237" cy="2897188"/>
          </a:xfrm>
        </p:spPr>
        <p:txBody>
          <a:bodyPr>
            <a:normAutofit/>
          </a:bodyPr>
          <a:lstStyle/>
          <a:p>
            <a:r>
              <a:rPr lang="el-GR" sz="2000" b="1" i="0" dirty="0">
                <a:solidFill>
                  <a:schemeClr val="bg1"/>
                </a:solidFill>
                <a:effectLst/>
                <a:latin typeface="Arial" panose="020B0604020202020204" pitchFamily="34" charset="0"/>
              </a:rPr>
              <a:t>Μέσα στο κατακαλόκαιρο, στις 9 Αυγούστου του 2020, οκτώ συμπολίτες μας έχασαν τη ζωή τους και 2.500 σπίτια έπαθαν μεγάλες ζημιές, όταν μία έντονη καταιγίδα «χτύπησε» το κεντρικό μέρος του νησιού.</a:t>
            </a:r>
            <a:endParaRPr lang="el-GR" sz="2000" b="1" dirty="0">
              <a:solidFill>
                <a:schemeClr val="bg1"/>
              </a:solidFill>
            </a:endParaRPr>
          </a:p>
        </p:txBody>
      </p:sp>
      <p:pic>
        <p:nvPicPr>
          <p:cNvPr id="2050" name="Picture 2" descr="Εύβοια: Μέχρι τις 30 Σεπτεμβρίου οι αιτήσεις για τις αποζημιώσεις στους  πληγέντες από τις πλημμύρες | ΑΘΗΝΑ 9,84">
            <a:extLst>
              <a:ext uri="{FF2B5EF4-FFF2-40B4-BE49-F238E27FC236}">
                <a16:creationId xmlns:a16="http://schemas.microsoft.com/office/drawing/2014/main" id="{12FA2700-943D-4D37-B1A0-15945F6CB25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50" r="1150"/>
          <a:stretch>
            <a:fillRect/>
          </a:stretch>
        </p:blipFill>
        <p:spPr bwMode="auto">
          <a:xfrm>
            <a:off x="8286923" y="138749"/>
            <a:ext cx="3771479" cy="3162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Πλημμύρες Εύβοια: Έτσι έγινε η φονική πλημμύρα - Ποιοι και γιατί «έκαψαν»  την Εύβοια; - Newsbomb - Ειδησεις - News">
            <a:extLst>
              <a:ext uri="{FF2B5EF4-FFF2-40B4-BE49-F238E27FC236}">
                <a16:creationId xmlns:a16="http://schemas.microsoft.com/office/drawing/2014/main" id="{5D675411-6858-4C8A-9906-0A4A15C90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48" y="3429000"/>
            <a:ext cx="3840480" cy="303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E9D9C-7065-453E-9E4F-DDD626F996F6}"/>
              </a:ext>
            </a:extLst>
          </p:cNvPr>
          <p:cNvSpPr>
            <a:spLocks noGrp="1"/>
          </p:cNvSpPr>
          <p:nvPr>
            <p:ph type="title"/>
          </p:nvPr>
        </p:nvSpPr>
        <p:spPr>
          <a:xfrm>
            <a:off x="489268" y="685801"/>
            <a:ext cx="3932237" cy="1036320"/>
          </a:xfrm>
        </p:spPr>
        <p:txBody>
          <a:bodyPr>
            <a:normAutofit/>
          </a:bodyPr>
          <a:lstStyle/>
          <a:p>
            <a:r>
              <a:rPr lang="el-GR" sz="2800" b="1" i="0" dirty="0">
                <a:solidFill>
                  <a:schemeClr val="bg1"/>
                </a:solidFill>
                <a:effectLst>
                  <a:outerShdw blurRad="38100" dist="38100" dir="2700000" algn="tl">
                    <a:srgbClr val="000000">
                      <a:alpha val="43137"/>
                    </a:srgbClr>
                  </a:outerShdw>
                </a:effectLst>
                <a:latin typeface="Arial" panose="020B0604020202020204" pitchFamily="34" charset="0"/>
              </a:rPr>
              <a:t>Ο μεσογειακός κυκλώνας «Ιανός»: </a:t>
            </a:r>
            <a:endParaRPr lang="el-GR" sz="2800" b="1" dirty="0">
              <a:solidFill>
                <a:schemeClr val="bg1"/>
              </a:solidFill>
              <a:effectLst>
                <a:outerShdw blurRad="38100" dist="38100" dir="2700000" algn="tl">
                  <a:srgbClr val="000000">
                    <a:alpha val="43137"/>
                  </a:srgbClr>
                </a:outerShdw>
              </a:effectLst>
            </a:endParaRPr>
          </a:p>
        </p:txBody>
      </p:sp>
      <p:sp>
        <p:nvSpPr>
          <p:cNvPr id="4" name="Θέση κειμένου 3">
            <a:extLst>
              <a:ext uri="{FF2B5EF4-FFF2-40B4-BE49-F238E27FC236}">
                <a16:creationId xmlns:a16="http://schemas.microsoft.com/office/drawing/2014/main" id="{B8E9A673-7455-46EA-A702-B46E7F569081}"/>
              </a:ext>
            </a:extLst>
          </p:cNvPr>
          <p:cNvSpPr>
            <a:spLocks noGrp="1"/>
          </p:cNvSpPr>
          <p:nvPr>
            <p:ph type="body" sz="half" idx="2"/>
          </p:nvPr>
        </p:nvSpPr>
        <p:spPr>
          <a:xfrm>
            <a:off x="426720" y="1824832"/>
            <a:ext cx="4345305" cy="2897188"/>
          </a:xfrm>
        </p:spPr>
        <p:txBody>
          <a:bodyPr>
            <a:noAutofit/>
          </a:bodyPr>
          <a:lstStyle/>
          <a:p>
            <a:pPr algn="just"/>
            <a:r>
              <a:rPr lang="el-GR" b="1" i="0" dirty="0">
                <a:solidFill>
                  <a:schemeClr val="bg1"/>
                </a:solidFill>
                <a:effectLst/>
                <a:latin typeface="Arial" panose="020B0604020202020204" pitchFamily="34" charset="0"/>
              </a:rPr>
              <a:t>Για φαινόμενο την ένταση του οποίου δεν είχαν ξαναζήσει, μίλησαν οι κάτοικοι των νησιών του κεντρικού Ιονίου (Ιθάκη, Κεφαλονιά, Ζάκυνθος) και της Ηλείας, τις περιοχές που «χτυπήθηκαν» επί σχεδόν 24 ώρες από έντονη βροχόπτωση και θυελλώδεις ανέμους που κατέστρεψαν τις περιουσίες των κατοίκων. Όμως, οι συνέπειες του «Ιανού», τον Σεπτέμβριο του 2020, ήταν βαρύτερες σε μία άλλη περιοχή της χώρας, στην Καρδίτσα: Την ώρα που κόπαζε ο κυκλώνας στο Ιόνιο, δύο συστήματα «συγκρούστηκαν» πάνω από την πόλη και έφεραν καταρρακτώδη βροχή, μέσα σε λίγες μόνο ώρες. Η πόλη πλημμύρισε, χιλιάδες σπίτια υπέστησαν μεγάλες ζημιές, ενώ δυστυχώς, τέσσερις άνθρωποι έχασαν τη ζωή τους.</a:t>
            </a:r>
            <a:endParaRPr lang="el-GR" b="1" dirty="0">
              <a:solidFill>
                <a:schemeClr val="bg1"/>
              </a:solidFill>
            </a:endParaRPr>
          </a:p>
        </p:txBody>
      </p:sp>
      <p:pic>
        <p:nvPicPr>
          <p:cNvPr id="3074" name="Picture 2" descr="Μεσογειακός κυκλώνας Ιανός - Βικιπαίδεια">
            <a:extLst>
              <a:ext uri="{FF2B5EF4-FFF2-40B4-BE49-F238E27FC236}">
                <a16:creationId xmlns:a16="http://schemas.microsoft.com/office/drawing/2014/main" id="{9A3B9EF1-5930-4B22-870F-C2268C1DC5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7105" y="1722121"/>
            <a:ext cx="3769996" cy="502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7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2D4895-CF03-41AB-B59E-80A00D7A8EAC}"/>
              </a:ext>
            </a:extLst>
          </p:cNvPr>
          <p:cNvSpPr>
            <a:spLocks noGrp="1"/>
          </p:cNvSpPr>
          <p:nvPr>
            <p:ph type="title"/>
          </p:nvPr>
        </p:nvSpPr>
        <p:spPr>
          <a:xfrm>
            <a:off x="946468" y="685801"/>
            <a:ext cx="3932237" cy="1226819"/>
          </a:xfrm>
        </p:spPr>
        <p:txBody>
          <a:bodyPr>
            <a:normAutofit/>
          </a:bodyPr>
          <a:lstStyle/>
          <a:p>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Καρδίτσα,</a:t>
            </a:r>
            <a:b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Σεπτέμβριος 2020	</a:t>
            </a:r>
          </a:p>
        </p:txBody>
      </p:sp>
      <p:sp>
        <p:nvSpPr>
          <p:cNvPr id="4" name="Θέση κειμένου 3">
            <a:extLst>
              <a:ext uri="{FF2B5EF4-FFF2-40B4-BE49-F238E27FC236}">
                <a16:creationId xmlns:a16="http://schemas.microsoft.com/office/drawing/2014/main" id="{E6023DD5-95B2-42B9-BFA0-75A3A15EDE6A}"/>
              </a:ext>
            </a:extLst>
          </p:cNvPr>
          <p:cNvSpPr>
            <a:spLocks noGrp="1"/>
          </p:cNvSpPr>
          <p:nvPr>
            <p:ph type="body" sz="half" idx="2"/>
          </p:nvPr>
        </p:nvSpPr>
        <p:spPr/>
        <p:txBody>
          <a:bodyPr/>
          <a:lstStyle/>
          <a:p>
            <a:endParaRPr lang="el-GR"/>
          </a:p>
        </p:txBody>
      </p:sp>
      <p:pic>
        <p:nvPicPr>
          <p:cNvPr id="4098" name="Picture 2" descr="Ιανός-Καρδίτσα: Νεκρός εντοπίστηκε ο αγνοούμενος από την Καστανιά –  Kentrinews.gr | Ειδήσεις και νέα για ότι συμβαίνει στην Ελλάδα και τον  κόσμο.">
            <a:extLst>
              <a:ext uri="{FF2B5EF4-FFF2-40B4-BE49-F238E27FC236}">
                <a16:creationId xmlns:a16="http://schemas.microsoft.com/office/drawing/2014/main" id="{72177274-9493-4139-BD08-E72D494AA6A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147" r="261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6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1E2667-B590-4303-8116-AA14AEDFDA6E}"/>
              </a:ext>
            </a:extLst>
          </p:cNvPr>
          <p:cNvSpPr>
            <a:spLocks noGrp="1"/>
          </p:cNvSpPr>
          <p:nvPr>
            <p:ph type="title"/>
          </p:nvPr>
        </p:nvSpPr>
        <p:spPr>
          <a:xfrm>
            <a:off x="557848" y="685801"/>
            <a:ext cx="3932237" cy="1028700"/>
          </a:xfrm>
        </p:spPr>
        <p:txBody>
          <a:bodyPr>
            <a:normAutofit/>
          </a:bodyPr>
          <a:lstStyle/>
          <a:p>
            <a:r>
              <a:rPr lang="el-GR" sz="2800" b="1" i="0" dirty="0">
                <a:solidFill>
                  <a:schemeClr val="bg1"/>
                </a:solidFill>
                <a:effectLst>
                  <a:outerShdw blurRad="38100" dist="38100" dir="2700000" algn="tl">
                    <a:srgbClr val="000000">
                      <a:alpha val="43137"/>
                    </a:srgbClr>
                  </a:outerShdw>
                </a:effectLst>
                <a:latin typeface="Arial" panose="020B0604020202020204" pitchFamily="34" charset="0"/>
              </a:rPr>
              <a:t>Ο σεισμός της Σάμου: </a:t>
            </a:r>
            <a:endParaRPr lang="el-GR" sz="2800" b="1" dirty="0">
              <a:solidFill>
                <a:schemeClr val="bg1"/>
              </a:solidFill>
              <a:effectLst>
                <a:outerShdw blurRad="38100" dist="38100" dir="2700000" algn="tl">
                  <a:srgbClr val="000000">
                    <a:alpha val="43137"/>
                  </a:srgbClr>
                </a:outerShdw>
              </a:effectLst>
            </a:endParaRPr>
          </a:p>
        </p:txBody>
      </p:sp>
      <p:sp>
        <p:nvSpPr>
          <p:cNvPr id="4" name="Θέση κειμένου 3">
            <a:extLst>
              <a:ext uri="{FF2B5EF4-FFF2-40B4-BE49-F238E27FC236}">
                <a16:creationId xmlns:a16="http://schemas.microsoft.com/office/drawing/2014/main" id="{8ED9EA69-58EF-4DE8-81C2-00FA70C317CF}"/>
              </a:ext>
            </a:extLst>
          </p:cNvPr>
          <p:cNvSpPr>
            <a:spLocks noGrp="1"/>
          </p:cNvSpPr>
          <p:nvPr>
            <p:ph type="body" sz="half" idx="2"/>
          </p:nvPr>
        </p:nvSpPr>
        <p:spPr>
          <a:xfrm>
            <a:off x="396240" y="1905000"/>
            <a:ext cx="4375785" cy="2897188"/>
          </a:xfrm>
        </p:spPr>
        <p:txBody>
          <a:bodyPr>
            <a:noAutofit/>
          </a:bodyPr>
          <a:lstStyle/>
          <a:p>
            <a:pPr algn="just"/>
            <a:r>
              <a:rPr lang="el-GR" sz="2000" b="0" i="0" dirty="0">
                <a:solidFill>
                  <a:schemeClr val="bg1"/>
                </a:solidFill>
                <a:effectLst/>
                <a:latin typeface="Arial" panose="020B0604020202020204" pitchFamily="34" charset="0"/>
              </a:rPr>
              <a:t>Στις 30 Οκτωβρίου 2020, σεισμός μεγέθους 6,7 βαθμών της κλίμακας Ρίχτερ με επίκεντρο 19 χιλιόμετρα βορείως της Σάμου, στον κόλπο της Εφέσου προκάλεσε μεγάλες ζημιές στη Σάμο, τη Χίο και την Ικαρία και ακόμα μεγαλύτερες στη Σμύρνη. Συνολικά δύο νέα παιδιά έχασαν τη ζωή τους στη Σάμο, ενώ στην Τουρκία τα θύματα έφτασαν τα 115. Οι ζημιές σε σπίτια και κτήρια ήταν χιλιάδες.</a:t>
            </a:r>
            <a:endParaRPr lang="el-GR" sz="2000" dirty="0">
              <a:solidFill>
                <a:schemeClr val="bg1"/>
              </a:solidFill>
            </a:endParaRPr>
          </a:p>
        </p:txBody>
      </p:sp>
      <p:pic>
        <p:nvPicPr>
          <p:cNvPr id="5122" name="Picture 2" descr="Σεισμός – Σάμος : Η επόμενη μέρα μετά το χτύπημα του Εγκέλαδου [εικόνες] -  Ειδήσεις - νέα - Το Βήμα Online">
            <a:extLst>
              <a:ext uri="{FF2B5EF4-FFF2-40B4-BE49-F238E27FC236}">
                <a16:creationId xmlns:a16="http://schemas.microsoft.com/office/drawing/2014/main" id="{1AC948F2-D38F-4AAB-A72A-0293A5E03C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2602" y="1020542"/>
            <a:ext cx="4098998" cy="2734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Σάμος: Εικόνες απόλυτης καταστροφής από τον σεισμό των 6,7 Ρίχτερ -  Κοινωνία | News 24/7">
            <a:extLst>
              <a:ext uri="{FF2B5EF4-FFF2-40B4-BE49-F238E27FC236}">
                <a16:creationId xmlns:a16="http://schemas.microsoft.com/office/drawing/2014/main" id="{0FA5510F-6B0B-4CA2-8014-00EE1594F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02" y="3937227"/>
            <a:ext cx="2920693" cy="21587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Σεισμός Σάμος: Οι κάτοικοι προσπαθούν να επιστρέψουν σε μια κανονικότητα -  ΕΙΔΗΣΕΙΣ">
            <a:extLst>
              <a:ext uri="{FF2B5EF4-FFF2-40B4-BE49-F238E27FC236}">
                <a16:creationId xmlns:a16="http://schemas.microsoft.com/office/drawing/2014/main" id="{9517D95E-A4FE-4AD6-B9FD-7C26F99E3F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8" name="Picture 8" descr="Σεισμός Σάμος: Οι κάτοικοι προσπαθούν να επιστρέψουν σε μια κανονικότητα -  ΕΙΔΗΣΕΙΣ">
            <a:extLst>
              <a:ext uri="{FF2B5EF4-FFF2-40B4-BE49-F238E27FC236}">
                <a16:creationId xmlns:a16="http://schemas.microsoft.com/office/drawing/2014/main" id="{316757FE-4395-4EEE-A3E5-D210BE3B1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008" y="3995533"/>
            <a:ext cx="3146811" cy="210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2C370-B0E1-4AB8-B680-F719BFFDF86F}"/>
              </a:ext>
            </a:extLst>
          </p:cNvPr>
          <p:cNvSpPr>
            <a:spLocks noGrp="1"/>
          </p:cNvSpPr>
          <p:nvPr>
            <p:ph type="title"/>
          </p:nvPr>
        </p:nvSpPr>
        <p:spPr>
          <a:xfrm>
            <a:off x="836612" y="685801"/>
            <a:ext cx="3932237" cy="1211579"/>
          </a:xfrm>
        </p:spPr>
        <p:txBody>
          <a:bodyPr>
            <a:normAutofit/>
          </a:bodyPr>
          <a:lstStyle/>
          <a:p>
            <a:r>
              <a:rPr lang="el-GR" sz="2800" b="1" i="0" dirty="0">
                <a:solidFill>
                  <a:schemeClr val="bg1"/>
                </a:solidFill>
                <a:effectLst>
                  <a:outerShdw blurRad="38100" dist="38100" dir="2700000" algn="tl">
                    <a:srgbClr val="000000">
                      <a:alpha val="43137"/>
                    </a:srgbClr>
                  </a:outerShdw>
                </a:effectLst>
                <a:latin typeface="Arial" panose="020B0604020202020204" pitchFamily="34" charset="0"/>
              </a:rPr>
              <a:t>Οι πλημμύρες της Κρήτης</a:t>
            </a:r>
            <a:r>
              <a:rPr lang="en-GB" sz="2800" b="1" i="0" dirty="0">
                <a:solidFill>
                  <a:schemeClr val="bg1"/>
                </a:solidFill>
                <a:effectLst>
                  <a:outerShdw blurRad="38100" dist="38100" dir="2700000" algn="tl">
                    <a:srgbClr val="000000">
                      <a:alpha val="43137"/>
                    </a:srgbClr>
                  </a:outerShdw>
                </a:effectLst>
                <a:latin typeface="Arial" panose="020B0604020202020204" pitchFamily="34" charset="0"/>
              </a:rPr>
              <a:t>:</a:t>
            </a:r>
            <a:endParaRPr lang="el-GR" sz="2800" b="1" dirty="0">
              <a:solidFill>
                <a:schemeClr val="bg1"/>
              </a:solidFill>
              <a:effectLst>
                <a:outerShdw blurRad="38100" dist="38100" dir="2700000" algn="tl">
                  <a:srgbClr val="000000">
                    <a:alpha val="43137"/>
                  </a:srgbClr>
                </a:outerShdw>
              </a:effectLst>
            </a:endParaRPr>
          </a:p>
        </p:txBody>
      </p:sp>
      <p:sp>
        <p:nvSpPr>
          <p:cNvPr id="4" name="Θέση κειμένου 3">
            <a:extLst>
              <a:ext uri="{FF2B5EF4-FFF2-40B4-BE49-F238E27FC236}">
                <a16:creationId xmlns:a16="http://schemas.microsoft.com/office/drawing/2014/main" id="{95CCE4D2-4D04-442E-B867-8F4A6E67EF0E}"/>
              </a:ext>
            </a:extLst>
          </p:cNvPr>
          <p:cNvSpPr>
            <a:spLocks noGrp="1"/>
          </p:cNvSpPr>
          <p:nvPr>
            <p:ph type="body" sz="half" idx="2"/>
          </p:nvPr>
        </p:nvSpPr>
        <p:spPr>
          <a:xfrm>
            <a:off x="836611" y="1980406"/>
            <a:ext cx="3932237" cy="2897188"/>
          </a:xfrm>
        </p:spPr>
        <p:txBody>
          <a:bodyPr>
            <a:noAutofit/>
          </a:bodyPr>
          <a:lstStyle/>
          <a:p>
            <a:r>
              <a:rPr lang="el-GR" sz="2000" i="0" dirty="0">
                <a:solidFill>
                  <a:schemeClr val="bg1"/>
                </a:solidFill>
                <a:effectLst/>
                <a:latin typeface="Arial" panose="020B0604020202020204" pitchFamily="34" charset="0"/>
              </a:rPr>
              <a:t>Στις αρχές του περασμένου Νοεμβρίου, η Κρήτη έγινε το επίκεντρο καταστροφικών πλημμυρών, για πολλοστή φορά τα τελευταία χρόνια. Οι δήμοι Χερσονήσου και Ρεθύμνου, κυρίως, είδαν τους δρόμους στις πόλεις και τα χωριά να μετατρέπονται σε ορμητικούς χειμάρρους και να παρασύρουν τα πάντα, προκαλώντας εκτεταμένες καταστροφές στις περιουσίες των ανθρώπων.</a:t>
            </a:r>
            <a:endParaRPr lang="el-GR" sz="2000" dirty="0">
              <a:solidFill>
                <a:schemeClr val="bg1"/>
              </a:solidFill>
            </a:endParaRPr>
          </a:p>
        </p:txBody>
      </p:sp>
      <p:pic>
        <p:nvPicPr>
          <p:cNvPr id="6146" name="Picture 2" descr="Κρήτη: Το Ρέθυμνο σε κατάσταση έκτακτης ανάγκης! Το σαρωτικό χτύπημα της  κακοκαιρίας (Φωτό)">
            <a:extLst>
              <a:ext uri="{FF2B5EF4-FFF2-40B4-BE49-F238E27FC236}">
                <a16:creationId xmlns:a16="http://schemas.microsoft.com/office/drawing/2014/main" id="{FAEF2EE6-C8E7-496F-B216-3819334D282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261" r="10261"/>
          <a:stretch>
            <a:fillRect/>
          </a:stretch>
        </p:blipFill>
        <p:spPr bwMode="auto">
          <a:xfrm>
            <a:off x="4953000" y="1394460"/>
            <a:ext cx="6105208" cy="511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9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100F3-A4FB-454B-A432-74ACA9ACE37A}"/>
              </a:ext>
            </a:extLst>
          </p:cNvPr>
          <p:cNvSpPr>
            <a:spLocks noGrp="1"/>
          </p:cNvSpPr>
          <p:nvPr>
            <p:ph type="title"/>
          </p:nvPr>
        </p:nvSpPr>
        <p:spPr>
          <a:xfrm>
            <a:off x="725488" y="685801"/>
            <a:ext cx="3932237" cy="990599"/>
          </a:xfrm>
        </p:spPr>
        <p:txBody>
          <a:bodyPr>
            <a:normAutofit/>
          </a:bodyPr>
          <a:lstStyle/>
          <a:p>
            <a:r>
              <a:rPr lang="el-GR" sz="2800" b="1" i="0" dirty="0">
                <a:solidFill>
                  <a:schemeClr val="bg1"/>
                </a:solidFill>
                <a:effectLst>
                  <a:outerShdw blurRad="38100" dist="38100" dir="2700000" algn="tl">
                    <a:srgbClr val="000000">
                      <a:alpha val="43137"/>
                    </a:srgbClr>
                  </a:outerShdw>
                </a:effectLst>
                <a:latin typeface="Arial" panose="020B0604020202020204" pitchFamily="34" charset="0"/>
              </a:rPr>
              <a:t>Η χιονόπτωση του Φεβρουαρίου: </a:t>
            </a:r>
            <a:endParaRPr lang="el-GR" sz="2800" b="1" dirty="0">
              <a:solidFill>
                <a:schemeClr val="bg1"/>
              </a:solidFill>
              <a:effectLst>
                <a:outerShdw blurRad="38100" dist="38100" dir="2700000" algn="tl">
                  <a:srgbClr val="000000">
                    <a:alpha val="43137"/>
                  </a:srgbClr>
                </a:outerShdw>
              </a:effectLst>
            </a:endParaRPr>
          </a:p>
        </p:txBody>
      </p:sp>
      <p:sp>
        <p:nvSpPr>
          <p:cNvPr id="4" name="Θέση κειμένου 3">
            <a:extLst>
              <a:ext uri="{FF2B5EF4-FFF2-40B4-BE49-F238E27FC236}">
                <a16:creationId xmlns:a16="http://schemas.microsoft.com/office/drawing/2014/main" id="{3103D6F4-3659-4843-A401-B49331B3400C}"/>
              </a:ext>
            </a:extLst>
          </p:cNvPr>
          <p:cNvSpPr>
            <a:spLocks noGrp="1"/>
          </p:cNvSpPr>
          <p:nvPr>
            <p:ph type="body" sz="half" idx="2"/>
          </p:nvPr>
        </p:nvSpPr>
        <p:spPr>
          <a:xfrm>
            <a:off x="725488" y="1729740"/>
            <a:ext cx="3932237" cy="2897188"/>
          </a:xfrm>
        </p:spPr>
        <p:txBody>
          <a:bodyPr>
            <a:noAutofit/>
          </a:bodyPr>
          <a:lstStyle/>
          <a:p>
            <a:r>
              <a:rPr lang="el-GR" sz="1800" b="0" i="0" dirty="0">
                <a:solidFill>
                  <a:schemeClr val="bg1"/>
                </a:solidFill>
                <a:effectLst/>
                <a:latin typeface="Arial" panose="020B0604020202020204" pitchFamily="34" charset="0"/>
              </a:rPr>
              <a:t>Η χαρά των κατοίκων της πρωτεύουσας που είδαν χιόνι ακόμα και στο κέντρο της Αθήνας, δεν κράτησε πολύ, διότι άμεσα έγινε εμφανές πως επρόκειτο για ένα έντονο φαινόμενο, το οποίο προκάλεσε καταστροφές. Οι επιστήμονες ανακοίνωσαν πως λόγω της ποιότητάς του, το χιόνι «βάρυνε» κατά πολύ, ιδίως τα κλαδιά των δέντρων, που δεν άντεξαν, έσπασαν και προκάλεσαν ζημιές, τόσο στην ηλεκτροδότηση, όσο και σε κατοικίες, αυλές και </a:t>
            </a:r>
            <a:r>
              <a:rPr lang="el-GR" sz="2000" b="0" i="0" dirty="0">
                <a:solidFill>
                  <a:schemeClr val="bg1"/>
                </a:solidFill>
                <a:effectLst/>
                <a:latin typeface="Arial" panose="020B0604020202020204" pitchFamily="34" charset="0"/>
              </a:rPr>
              <a:t>αυτοκίνητα.</a:t>
            </a:r>
            <a:endParaRPr lang="el-GR" sz="2000" dirty="0">
              <a:solidFill>
                <a:schemeClr val="bg1"/>
              </a:solidFill>
            </a:endParaRPr>
          </a:p>
        </p:txBody>
      </p:sp>
      <p:pic>
        <p:nvPicPr>
          <p:cNvPr id="7170" name="Picture 2" descr="Τριήμερο το κύμα χιονιά στην Αττική, δείτε live τη πορεία του «Λέανδρου»  προς την Αθήνα | The Indicator">
            <a:extLst>
              <a:ext uri="{FF2B5EF4-FFF2-40B4-BE49-F238E27FC236}">
                <a16:creationId xmlns:a16="http://schemas.microsoft.com/office/drawing/2014/main" id="{26096AF0-F4BD-4AD8-B430-1690BC24F7D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21" r="14221"/>
          <a:stretch>
            <a:fillRect/>
          </a:stretch>
        </p:blipFill>
        <p:spPr bwMode="auto">
          <a:xfrm>
            <a:off x="8298494" y="3429000"/>
            <a:ext cx="3382965" cy="2836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Το επιτελικό κράτος συνετρίβη στην… Εκάλη! - Γνώμες | News 24/7">
            <a:extLst>
              <a:ext uri="{FF2B5EF4-FFF2-40B4-BE49-F238E27FC236}">
                <a16:creationId xmlns:a16="http://schemas.microsoft.com/office/drawing/2014/main" id="{129ACF09-9602-4807-8064-B3E3BE7EF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21" y="952501"/>
            <a:ext cx="3628913" cy="268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2D4D00-7B6E-4BEF-BB87-492E2E047D05}"/>
              </a:ext>
            </a:extLst>
          </p:cNvPr>
          <p:cNvSpPr>
            <a:spLocks noGrp="1"/>
          </p:cNvSpPr>
          <p:nvPr>
            <p:ph type="title"/>
          </p:nvPr>
        </p:nvSpPr>
        <p:spPr>
          <a:xfrm>
            <a:off x="839788" y="754380"/>
            <a:ext cx="3932237" cy="1005839"/>
          </a:xfrm>
        </p:spPr>
        <p:txBody>
          <a:bodyPr>
            <a:normAutofit/>
          </a:bodyPr>
          <a:lstStyle/>
          <a:p>
            <a:r>
              <a:rPr lang="el-GR" sz="2800" b="1" i="0" dirty="0">
                <a:solidFill>
                  <a:schemeClr val="bg1"/>
                </a:solidFill>
                <a:effectLst/>
                <a:latin typeface="Arial" panose="020B0604020202020204" pitchFamily="34" charset="0"/>
              </a:rPr>
              <a:t>Ο σεισμός της Ελασσόνας:</a:t>
            </a:r>
            <a:r>
              <a:rPr lang="el-GR" sz="2800" b="0" i="0" dirty="0">
                <a:solidFill>
                  <a:schemeClr val="bg1"/>
                </a:solidFill>
                <a:effectLst/>
                <a:latin typeface="Arial" panose="020B0604020202020204" pitchFamily="34" charset="0"/>
              </a:rPr>
              <a:t> </a:t>
            </a:r>
            <a:endParaRPr lang="el-GR" sz="2800" dirty="0">
              <a:solidFill>
                <a:schemeClr val="bg1"/>
              </a:solidFill>
            </a:endParaRPr>
          </a:p>
        </p:txBody>
      </p:sp>
      <p:sp>
        <p:nvSpPr>
          <p:cNvPr id="4" name="Θέση κειμένου 3">
            <a:extLst>
              <a:ext uri="{FF2B5EF4-FFF2-40B4-BE49-F238E27FC236}">
                <a16:creationId xmlns:a16="http://schemas.microsoft.com/office/drawing/2014/main" id="{8DEAEFDC-0AA8-4BBE-993A-743F68CF2B95}"/>
              </a:ext>
            </a:extLst>
          </p:cNvPr>
          <p:cNvSpPr>
            <a:spLocks noGrp="1"/>
          </p:cNvSpPr>
          <p:nvPr>
            <p:ph type="body" sz="half" idx="2"/>
          </p:nvPr>
        </p:nvSpPr>
        <p:spPr>
          <a:xfrm>
            <a:off x="839788" y="1882140"/>
            <a:ext cx="3932237" cy="2897188"/>
          </a:xfrm>
        </p:spPr>
        <p:txBody>
          <a:bodyPr>
            <a:noAutofit/>
          </a:bodyPr>
          <a:lstStyle/>
          <a:p>
            <a:r>
              <a:rPr lang="el-GR" sz="2000" b="0" i="0" dirty="0">
                <a:solidFill>
                  <a:schemeClr val="bg1"/>
                </a:solidFill>
                <a:effectLst>
                  <a:outerShdw blurRad="38100" dist="38100" dir="2700000" algn="tl">
                    <a:srgbClr val="000000">
                      <a:alpha val="43137"/>
                    </a:srgbClr>
                  </a:outerShdw>
                </a:effectLst>
                <a:latin typeface="Arial" panose="020B0604020202020204" pitchFamily="34" charset="0"/>
              </a:rPr>
              <a:t>Τα 6,3 Ρίχτερ που χτύπησαν την περιοχή στις 3 Μαρτίου 2021 και ο ισχυρός μετασεισμός μεγέθους 5,9 Ρίχτερ που ακολούθησε λίγα εικοσιτετράωρα αργότερα, άφησαν δεκάδες πολίτες άστεγους: Είναι χαρακτηριστικό ότι μόλις δύο ημέρες μετά τον σεισμό, οι μηχανικοί του υπουργείου Υποδομών έκριναν «μη κατοικήσιμα» 520 σπίτια στην ευρύτερη περιοχή.</a:t>
            </a:r>
            <a:endParaRPr lang="el-GR" sz="2000" dirty="0">
              <a:solidFill>
                <a:schemeClr val="bg1"/>
              </a:solidFill>
              <a:effectLst>
                <a:outerShdw blurRad="38100" dist="38100" dir="2700000" algn="tl">
                  <a:srgbClr val="000000">
                    <a:alpha val="43137"/>
                  </a:srgbClr>
                </a:outerShdw>
              </a:effectLst>
            </a:endParaRPr>
          </a:p>
        </p:txBody>
      </p:sp>
      <p:pic>
        <p:nvPicPr>
          <p:cNvPr id="8194" name="Picture 2" descr="Σεισμός στην Ελασσόνα: 40 εκατοστά καθίζηση από τα 6 Ρίχτερ - Τι λέει ο  Λέκκας | Έθνος">
            <a:extLst>
              <a:ext uri="{FF2B5EF4-FFF2-40B4-BE49-F238E27FC236}">
                <a16:creationId xmlns:a16="http://schemas.microsoft.com/office/drawing/2014/main" id="{E3EEF588-D283-4B4F-AF69-E7C4375EC1A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760" r="20760"/>
          <a:stretch>
            <a:fillRect/>
          </a:stretch>
        </p:blipFill>
        <p:spPr bwMode="auto">
          <a:xfrm>
            <a:off x="5095886" y="3330734"/>
            <a:ext cx="3437574" cy="28823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Σεισμός στην Ελασσόνα: Τρίτο βράδυ αγωνίας - Εντατικοί έλεγχοι κτιρίων -  Εκατοντάδες σπίτια μη κατοικήσιμα">
            <a:extLst>
              <a:ext uri="{FF2B5EF4-FFF2-40B4-BE49-F238E27FC236}">
                <a16:creationId xmlns:a16="http://schemas.microsoft.com/office/drawing/2014/main" id="{4F2AF1A2-C92D-4565-89C5-A797C21C9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43487" y="766500"/>
            <a:ext cx="3745255" cy="21040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Ισχυρός σεισμός 6 R στην Ελασσόνα Λάρισας - Αισθητός σε μεγάλο μέρος της  χώρας">
            <a:extLst>
              <a:ext uri="{FF2B5EF4-FFF2-40B4-BE49-F238E27FC236}">
                <a16:creationId xmlns:a16="http://schemas.microsoft.com/office/drawing/2014/main" id="{F7307086-DC4A-40C1-A866-40D0889AB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321" y="2369820"/>
            <a:ext cx="3170465" cy="19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26079"/>
      </p:ext>
    </p:extLst>
  </p:cSld>
  <p:clrMapOvr>
    <a:masterClrMapping/>
  </p:clrMapOvr>
</p:sld>
</file>

<file path=ppt/theme/theme1.xml><?xml version="1.0" encoding="utf-8"?>
<a:theme xmlns:a="http://schemas.openxmlformats.org/drawingml/2006/main" name="SineVTI">
  <a:themeElements>
    <a:clrScheme name="AnalogousFromRegularSeedRightStep">
      <a:dk1>
        <a:srgbClr val="000000"/>
      </a:dk1>
      <a:lt1>
        <a:srgbClr val="FFFFFF"/>
      </a:lt1>
      <a:dk2>
        <a:srgbClr val="311C20"/>
      </a:dk2>
      <a:lt2>
        <a:srgbClr val="F2F0F3"/>
      </a:lt2>
      <a:accent1>
        <a:srgbClr val="48B520"/>
      </a:accent1>
      <a:accent2>
        <a:srgbClr val="14B92D"/>
      </a:accent2>
      <a:accent3>
        <a:srgbClr val="20B575"/>
      </a:accent3>
      <a:accent4>
        <a:srgbClr val="13B3B0"/>
      </a:accent4>
      <a:accent5>
        <a:srgbClr val="299BE7"/>
      </a:accent5>
      <a:accent6>
        <a:srgbClr val="193CD5"/>
      </a:accent6>
      <a:hlink>
        <a:srgbClr val="9D3FBF"/>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101</TotalTime>
  <Words>630</Words>
  <Application>Microsoft Office PowerPoint</Application>
  <PresentationFormat>Ευρεία οθόνη</PresentationFormat>
  <Paragraphs>20</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Avenir Next LT Pro</vt:lpstr>
      <vt:lpstr>Posterama</vt:lpstr>
      <vt:lpstr>SineVTI</vt:lpstr>
      <vt:lpstr>ΦΥΣΙΚΕΣ ΚΑΤΑΣΤΡΟΦΕΣ ΤΑ ΕΝΤΟΝΑ ΦΑΙΝΟΜΕΝΑ ΤΟΥ ΤΕΛΕΥΤΑΙΟΥ ΕΝΙΑΜΗΝΟΥ ΣΤΗΝ ΕΛΛΑΔΑ</vt:lpstr>
      <vt:lpstr>«Μάρτυρες» ακραίων φυσικών φαινομένων έγιναν κατά το τελευταίο διάστημα εκατομμύρια Έλληνες, που είδαν μέσα σε σύντομο χρονικό διάστημα αυτό που συνηθίζουμε να ονομάζουμε «μανία της φύσης». </vt:lpstr>
      <vt:lpstr>Πλημμύρες στην Εύβοια: </vt:lpstr>
      <vt:lpstr>Ο μεσογειακός κυκλώνας «Ιανός»: </vt:lpstr>
      <vt:lpstr>Καρδίτσα, Σεπτέμβριος 2020 </vt:lpstr>
      <vt:lpstr>Ο σεισμός της Σάμου: </vt:lpstr>
      <vt:lpstr>Οι πλημμύρες της Κρήτης:</vt:lpstr>
      <vt:lpstr>Η χιονόπτωση του Φεβρουαρίου: </vt:lpstr>
      <vt:lpstr>Ο σεισμός της Ελασσόνας: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ΕΝΤΟΝΑ ΦΑΙΝΟΜΕΝΑ ΤΟΥ ΤΕΛΕΥΤΑΙΟΥ ΕΝΙΑΜΗΝΟΥ ΣΤΗΝ ΕΛΛΑΔΑ</dc:title>
  <dc:creator>Δημητρης Παπαγιαννοπουλος</dc:creator>
  <cp:lastModifiedBy>Δημητρης Παπαγιαννοπουλος</cp:lastModifiedBy>
  <cp:revision>12</cp:revision>
  <dcterms:created xsi:type="dcterms:W3CDTF">2021-03-21T18:42:22Z</dcterms:created>
  <dcterms:modified xsi:type="dcterms:W3CDTF">2021-03-21T20:24:10Z</dcterms:modified>
</cp:coreProperties>
</file>